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9" r:id="rId5"/>
    <p:sldId id="259" r:id="rId6"/>
    <p:sldId id="292" r:id="rId7"/>
    <p:sldId id="293" r:id="rId8"/>
    <p:sldId id="264" r:id="rId9"/>
    <p:sldId id="262" r:id="rId10"/>
    <p:sldId id="265" r:id="rId11"/>
    <p:sldId id="263" r:id="rId12"/>
    <p:sldId id="268" r:id="rId13"/>
    <p:sldId id="271" r:id="rId14"/>
    <p:sldId id="282" r:id="rId15"/>
    <p:sldId id="286" r:id="rId16"/>
    <p:sldId id="283" r:id="rId17"/>
    <p:sldId id="284" r:id="rId18"/>
    <p:sldId id="285" r:id="rId19"/>
    <p:sldId id="287" r:id="rId20"/>
    <p:sldId id="290" r:id="rId21"/>
    <p:sldId id="291" r:id="rId22"/>
    <p:sldId id="273" r:id="rId23"/>
    <p:sldId id="275" r:id="rId24"/>
    <p:sldId id="276" r:id="rId25"/>
    <p:sldId id="277" r:id="rId26"/>
    <p:sldId id="272" r:id="rId27"/>
    <p:sldId id="294" r:id="rId28"/>
    <p:sldId id="274" r:id="rId29"/>
    <p:sldId id="278" r:id="rId30"/>
    <p:sldId id="261" r:id="rId31"/>
    <p:sldId id="281" r:id="rId32"/>
    <p:sldId id="280" r:id="rId33"/>
    <p:sldId id="289" r:id="rId34"/>
    <p:sldId id="295" r:id="rId3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2" d="100"/>
          <a:sy n="32" d="100"/>
        </p:scale>
        <p:origin x="278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7D5EA-1729-4A63-83D3-838B863AC011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ABB5D-85A6-4523-8838-D203893055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2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ABB5D-85A6-4523-8838-D203893055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98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96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03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4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24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35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2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9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95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50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18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4A6D-1F80-4CCA-A23C-7C6A0249714D}" type="datetimeFigureOut">
              <a:rPr lang="fr-FR" smtClean="0"/>
              <a:pPr/>
              <a:t>25/06/2018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25D1B-EF90-4A8F-8E04-57A21692B2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1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12" Type="http://schemas.openxmlformats.org/officeDocument/2006/relationships/image" Target="../media/image24.jpg"/><Relationship Id="rId2" Type="http://schemas.openxmlformats.org/officeDocument/2006/relationships/image" Target="../media/image20.pn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3.png"/><Relationship Id="rId15" Type="http://schemas.openxmlformats.org/officeDocument/2006/relationships/image" Target="../media/image34.jpeg"/><Relationship Id="rId10" Type="http://schemas.openxmlformats.org/officeDocument/2006/relationships/image" Target="../media/image31.jp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file:///C:\Users\Utilisateur\Desktop\QUISSAC-%20Plan%20rdc.pdf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1753" y="2663301"/>
            <a:ext cx="11147898" cy="3727771"/>
          </a:xfrm>
        </p:spPr>
        <p:txBody>
          <a:bodyPr>
            <a:normAutofit lnSpcReduction="10000"/>
          </a:bodyPr>
          <a:lstStyle/>
          <a:p>
            <a:r>
              <a:rPr lang="fr-FR" sz="4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de restructuration des bâtiments scolaires</a:t>
            </a:r>
          </a:p>
          <a:p>
            <a:r>
              <a:rPr lang="fr-FR" sz="4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Construction d’une cuisine de production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</a:t>
            </a:r>
          </a:p>
          <a:p>
            <a:r>
              <a:rPr lang="fr-FR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Lundi 25 juin 2018</a:t>
            </a:r>
            <a:endParaRPr lang="fr-FR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6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1710481" cy="837281"/>
          </a:xfrm>
        </p:spPr>
        <p:txBody>
          <a:bodyPr/>
          <a:lstStyle/>
          <a:p>
            <a:r>
              <a:rPr lang="fr-FR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Des mois de travail et de concertation… </a:t>
            </a:r>
            <a:endParaRPr lang="fr-FR" dirty="0">
              <a:solidFill>
                <a:srgbClr val="00808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2" descr="E:\00001 A photos\PHOTOS ECOLES\20180202_112544.jpg"/>
          <p:cNvPicPr>
            <a:picLocks noChangeAspect="1" noChangeArrowheads="1"/>
          </p:cNvPicPr>
          <p:nvPr/>
        </p:nvPicPr>
        <p:blipFill>
          <a:blip r:embed="rId2" cstate="print"/>
          <a:srcRect l="8550" t="10510" r="3675"/>
          <a:stretch>
            <a:fillRect/>
          </a:stretch>
        </p:blipFill>
        <p:spPr bwMode="auto">
          <a:xfrm>
            <a:off x="242371" y="1079654"/>
            <a:ext cx="5950392" cy="4549966"/>
          </a:xfrm>
          <a:prstGeom prst="rect">
            <a:avLst/>
          </a:prstGeom>
          <a:noFill/>
        </p:spPr>
      </p:pic>
      <p:pic>
        <p:nvPicPr>
          <p:cNvPr id="4098" name="Picture 2" descr="E:\00001 A photos\PHOTOS ECOLES\20180416_175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645" y="1972019"/>
            <a:ext cx="6191479" cy="46436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42371" y="5875020"/>
            <a:ext cx="542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80"/>
                </a:solidFill>
              </a:rPr>
              <a:t>Agents, enseignants, ….</a:t>
            </a:r>
            <a:endParaRPr lang="fr-FR" sz="2000" b="1" dirty="0">
              <a:solidFill>
                <a:srgbClr val="00808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188960" y="1348740"/>
            <a:ext cx="330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RPE et  le comité </a:t>
            </a:r>
            <a:r>
              <a:rPr lang="fr-FR" dirty="0">
                <a:solidFill>
                  <a:srgbClr val="008080"/>
                </a:solidFill>
                <a:latin typeface="Britannic Bold" panose="020B0903060703020204" pitchFamily="34" charset="0"/>
              </a:rPr>
              <a:t>technique</a:t>
            </a:r>
            <a:endParaRPr lang="fr-FR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4489" y="121778"/>
            <a:ext cx="1076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Économie du projet  …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20348"/>
              </p:ext>
            </p:extLst>
          </p:nvPr>
        </p:nvGraphicFramePr>
        <p:xfrm>
          <a:off x="611511" y="1219755"/>
          <a:ext cx="2730500" cy="1790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200"/>
                <a:gridCol w="850900"/>
                <a:gridCol w="787400"/>
              </a:tblGrid>
              <a:tr h="46482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COMMUNES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POPULATION DGF 2017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% POPULATION TOTALE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BRAGASSARGUES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180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3,770%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GAILHAN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5,320%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LIOUC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271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5,680%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ORTHOUX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467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9,780%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QUISSAC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3 287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68,850%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SARDAN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6,600%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>
                          <a:effectLst/>
                        </a:rPr>
                        <a:t>TOTAUX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</a:rPr>
                        <a:t>4774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100,000%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89186"/>
              </p:ext>
            </p:extLst>
          </p:nvPr>
        </p:nvGraphicFramePr>
        <p:xfrm>
          <a:off x="3984853" y="2517456"/>
          <a:ext cx="7283321" cy="1097280"/>
        </p:xfrm>
        <a:graphic>
          <a:graphicData uri="http://schemas.openxmlformats.org/drawingml/2006/table">
            <a:tbl>
              <a:tblPr/>
              <a:tblGrid>
                <a:gridCol w="1616224"/>
                <a:gridCol w="1086219"/>
                <a:gridCol w="878889"/>
                <a:gridCol w="1012055"/>
                <a:gridCol w="941033"/>
                <a:gridCol w="887767"/>
                <a:gridCol w="861134"/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CHIFFRAGE des offres au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copil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du 13.03.18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Tranche ferme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Projet  NOWATT E3C2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Projet NOWATT E4C2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TTC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TTC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HT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TTC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Montant des travaux 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4 465 581 €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5 358 697 €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5 048 843 €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6 058 612 €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5 178 843 €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6 214 612 €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 Opération totale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6 092 474 €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7 310 969 €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6 979 583 €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8 375 500 €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7 166 113 €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8 599 336 €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17" y="5191246"/>
            <a:ext cx="1631801" cy="9612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52" y="4857066"/>
            <a:ext cx="1295413" cy="12954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86" y="4705131"/>
            <a:ext cx="1304216" cy="14473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63" y="4903213"/>
            <a:ext cx="1736222" cy="124926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>
          <a:xfrm>
            <a:off x="611512" y="5162518"/>
            <a:ext cx="1752930" cy="104297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03" y="4857066"/>
            <a:ext cx="1267357" cy="12673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1511" y="4202936"/>
            <a:ext cx="658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80"/>
                </a:solidFill>
              </a:rPr>
              <a:t>Organismes financeurs : </a:t>
            </a:r>
            <a:endParaRPr lang="fr-FR" sz="2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3822" y="440268"/>
            <a:ext cx="10938933" cy="1162754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Des partenariats en construction </a:t>
            </a:r>
            <a:br>
              <a:rPr lang="fr-FR" sz="3600" dirty="0" smtClean="0">
                <a:solidFill>
                  <a:srgbClr val="008080"/>
                </a:solidFill>
                <a:latin typeface="Britannic Bold" panose="020B0903060703020204" pitchFamily="34" charset="0"/>
              </a:rPr>
            </a:br>
            <a:r>
              <a:rPr lang="fr-FR" sz="3600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financiers et techniques sur le long terme… </a:t>
            </a:r>
            <a:endParaRPr lang="fr-FR" sz="3600" dirty="0">
              <a:solidFill>
                <a:srgbClr val="00808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78" y="2239203"/>
            <a:ext cx="2075592" cy="12226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41" y="1882794"/>
            <a:ext cx="1708243" cy="17082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99" y="1813893"/>
            <a:ext cx="1594356" cy="176932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73" y="2011975"/>
            <a:ext cx="2015037" cy="1449882"/>
          </a:xfrm>
          <a:prstGeom prst="rect">
            <a:avLst/>
          </a:prstGeom>
        </p:spPr>
      </p:pic>
      <p:pic>
        <p:nvPicPr>
          <p:cNvPr id="1026" name="Picture 2" descr="logo sim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43" y="5329459"/>
            <a:ext cx="1381808" cy="111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2" y="4775482"/>
            <a:ext cx="1216301" cy="171042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56" y="5346981"/>
            <a:ext cx="1083801" cy="10838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9" y="5346981"/>
            <a:ext cx="1540050" cy="108918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86" y="5333523"/>
            <a:ext cx="1106561" cy="110656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45" y="5238197"/>
            <a:ext cx="1048224" cy="11979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>
          <a:xfrm>
            <a:off x="380549" y="2135232"/>
            <a:ext cx="2446777" cy="14558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74" y="3800482"/>
            <a:ext cx="1267357" cy="126735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9" r="21976"/>
          <a:stretch/>
        </p:blipFill>
        <p:spPr>
          <a:xfrm>
            <a:off x="3885375" y="3897070"/>
            <a:ext cx="1143447" cy="114387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14452" r="23693" b="16580"/>
          <a:stretch/>
        </p:blipFill>
        <p:spPr>
          <a:xfrm>
            <a:off x="5533559" y="3923343"/>
            <a:ext cx="1428284" cy="113053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55" y="5373284"/>
            <a:ext cx="78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64" y="2343705"/>
            <a:ext cx="11816179" cy="4394446"/>
          </a:xfrm>
        </p:spPr>
        <p:txBody>
          <a:bodyPr>
            <a:normAutofit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Conception des nouveaux bâtiments  </a:t>
            </a:r>
          </a:p>
          <a:p>
            <a:endParaRPr lang="fr-FR" sz="4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600" b="1" dirty="0" smtClean="0">
                <a:solidFill>
                  <a:srgbClr val="008080"/>
                </a:solidFill>
              </a:rPr>
              <a:t>Françoise BOTTERO</a:t>
            </a:r>
          </a:p>
          <a:p>
            <a:r>
              <a:rPr lang="fr-FR" sz="3600" b="1" dirty="0" smtClean="0">
                <a:solidFill>
                  <a:srgbClr val="008080"/>
                </a:solidFill>
              </a:rPr>
              <a:t>Cabinet d’architectes HB MORE - Nîmes</a:t>
            </a:r>
            <a:endParaRPr lang="fr-FR" sz="3600" dirty="0"/>
          </a:p>
          <a:p>
            <a:endParaRPr lang="fr-FR" dirty="0" smtClean="0"/>
          </a:p>
          <a:p>
            <a:r>
              <a:rPr lang="fr-FR" sz="1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Lundi 25 juin 2018</a:t>
            </a:r>
            <a:endParaRPr lang="fr-FR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7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4134" t="11826" r="16347" b="13871"/>
          <a:stretch/>
        </p:blipFill>
        <p:spPr>
          <a:xfrm>
            <a:off x="0" y="-114494"/>
            <a:ext cx="12192000" cy="727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8846" t="13475" r="5513" b="7436"/>
          <a:stretch/>
        </p:blipFill>
        <p:spPr>
          <a:xfrm>
            <a:off x="0" y="461237"/>
            <a:ext cx="11840306" cy="61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308" t="21681" r="6025" b="6981"/>
          <a:stretch/>
        </p:blipFill>
        <p:spPr>
          <a:xfrm>
            <a:off x="0" y="633046"/>
            <a:ext cx="1217836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948" t="13247" r="6155" b="9943"/>
          <a:stretch/>
        </p:blipFill>
        <p:spPr>
          <a:xfrm>
            <a:off x="0" y="211016"/>
            <a:ext cx="12259485" cy="61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8333" t="11424" r="6411" b="10626"/>
          <a:stretch/>
        </p:blipFill>
        <p:spPr>
          <a:xfrm>
            <a:off x="0" y="415332"/>
            <a:ext cx="11957538" cy="61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795" t="12792" r="5641" b="12906"/>
          <a:stretch/>
        </p:blipFill>
        <p:spPr>
          <a:xfrm>
            <a:off x="304800" y="1246523"/>
            <a:ext cx="11535508" cy="5505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243227"/>
            <a:ext cx="11535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Une conception  pour des temps et des usages différents selon les publics…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54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694" y="77727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Qui est le SIRP du </a:t>
            </a:r>
            <a:r>
              <a:rPr lang="fr-FR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Coutach</a:t>
            </a:r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?… </a:t>
            </a:r>
            <a:endParaRPr lang="fr-FR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27" name="Picture 3" descr="carte SIRP CCPC piemont ceveno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368" r="10773" b="8725"/>
          <a:stretch/>
        </p:blipFill>
        <p:spPr bwMode="auto">
          <a:xfrm>
            <a:off x="4863830" y="1414699"/>
            <a:ext cx="6721814" cy="494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80244" y="1414699"/>
            <a:ext cx="442625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regroupement de 6 communes : </a:t>
            </a:r>
          </a:p>
          <a:p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BRAGASSARGUES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GAILHAN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LIOUC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ORTHOUX-SÉRIGNAC-QUILHAN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QUISSAC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SARDAN</a:t>
            </a:r>
          </a:p>
          <a:p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4 </a:t>
            </a:r>
            <a:r>
              <a:rPr lang="fr-FR" b="1" dirty="0"/>
              <a:t>774 habitants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53098" y="4136152"/>
            <a:ext cx="3382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140 élèves en maternelle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84 à la cantine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230 élèves en  élémentaire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144 à la cantine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/>
              <a:t>20 agents</a:t>
            </a:r>
            <a:endParaRPr lang="fr-FR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5D1B-EF90-4A8F-8E04-57A21692B27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0200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76" t="12303" r="3788" b="14970"/>
          <a:stretch/>
        </p:blipFill>
        <p:spPr>
          <a:xfrm>
            <a:off x="403274" y="1259251"/>
            <a:ext cx="11338560" cy="517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274" y="4748725"/>
            <a:ext cx="5048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Une conception  pour des temps </a:t>
            </a:r>
            <a:br>
              <a:rPr lang="fr-FR" sz="2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</a:br>
            <a:r>
              <a:rPr lang="fr-FR" sz="2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et des usages différents …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885410" y="577520"/>
            <a:ext cx="551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8080"/>
                </a:solidFill>
                <a:latin typeface="Britannic Bold" panose="020B0903060703020204"/>
              </a:rPr>
              <a:t>Gestion de l’environnement sonore</a:t>
            </a:r>
            <a:endParaRPr lang="fr-FR" sz="2400" b="1" dirty="0">
              <a:solidFill>
                <a:srgbClr val="008080"/>
              </a:solidFill>
              <a:latin typeface="Britannic Bold" panose="020B09030607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77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4422" t="25385" r="24388" b="14647"/>
          <a:stretch/>
        </p:blipFill>
        <p:spPr>
          <a:xfrm>
            <a:off x="532015" y="0"/>
            <a:ext cx="1040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64" y="2343705"/>
            <a:ext cx="11816179" cy="4394446"/>
          </a:xfrm>
        </p:spPr>
        <p:txBody>
          <a:bodyPr>
            <a:normAutofit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conception environnementale des bâtiments</a:t>
            </a:r>
          </a:p>
          <a:p>
            <a:endParaRPr lang="fr-FR" sz="4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600" b="1" dirty="0" smtClean="0">
                <a:solidFill>
                  <a:srgbClr val="008080"/>
                </a:solidFill>
              </a:rPr>
              <a:t>Alain BROCHARD</a:t>
            </a:r>
          </a:p>
          <a:p>
            <a:r>
              <a:rPr lang="fr-FR" sz="3600" b="1" dirty="0" smtClean="0">
                <a:solidFill>
                  <a:srgbClr val="008080"/>
                </a:solidFill>
              </a:rPr>
              <a:t>Cabinet EODD  </a:t>
            </a:r>
            <a:endParaRPr lang="fr-FR" sz="3600" dirty="0"/>
          </a:p>
          <a:p>
            <a:endParaRPr lang="fr-FR" dirty="0" smtClean="0"/>
          </a:p>
          <a:p>
            <a:r>
              <a:rPr lang="fr-FR" sz="1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Lundi 25 juin 2018</a:t>
            </a:r>
            <a:endParaRPr lang="fr-FR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43" y="6126926"/>
            <a:ext cx="2732426" cy="7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D65C4C-73FA-44E1-A9F8-D877B48B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07297"/>
            <a:ext cx="9144000" cy="64507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100831"/>
            <a:ext cx="31782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Conception</a:t>
            </a:r>
          </a:p>
          <a:p>
            <a:r>
              <a:rPr lang="fr-FR" sz="3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bioclimatique</a:t>
            </a:r>
          </a:p>
          <a:p>
            <a:r>
              <a:rPr lang="fr-FR" sz="3400" b="1" dirty="0" smtClean="0">
                <a:solidFill>
                  <a:srgbClr val="008080"/>
                </a:solidFill>
                <a:latin typeface="Britannic Bold" panose="020B0903060703020204" pitchFamily="34" charset="0"/>
              </a:rPr>
              <a:t>des bâtiments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1630"/>
            <a:ext cx="2732426" cy="7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621437" y="132414"/>
            <a:ext cx="9756559" cy="6725586"/>
            <a:chOff x="-547660" y="-27384"/>
            <a:chExt cx="9637684" cy="6585020"/>
          </a:xfrm>
        </p:grpSpPr>
        <p:sp>
          <p:nvSpPr>
            <p:cNvPr id="7" name="Titre 2"/>
            <p:cNvSpPr txBox="1">
              <a:spLocks/>
            </p:cNvSpPr>
            <p:nvPr/>
          </p:nvSpPr>
          <p:spPr>
            <a:xfrm>
              <a:off x="-547660" y="-27384"/>
              <a:ext cx="9637684" cy="98072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lnSpcReduction="10000"/>
            </a:bodyPr>
            <a:lstStyle/>
            <a:p>
              <a:pPr marL="177800" lvl="0">
                <a:spcBef>
                  <a:spcPct val="0"/>
                </a:spcBef>
                <a:defRPr/>
              </a:pPr>
              <a:r>
                <a:rPr lang="fr-FR" sz="3200" b="1" dirty="0" smtClean="0">
                  <a:solidFill>
                    <a:srgbClr val="008080"/>
                  </a:solidFill>
                  <a:latin typeface="Britannic Bold"/>
                </a:rPr>
                <a:t>Réflexions en cours pour candidater à </a:t>
              </a:r>
            </a:p>
            <a:p>
              <a:pPr marL="177800" lvl="0">
                <a:spcBef>
                  <a:spcPct val="0"/>
                </a:spcBef>
                <a:defRPr/>
              </a:pPr>
              <a:r>
                <a:rPr lang="fr-FR" sz="3200" b="1" dirty="0" smtClean="0">
                  <a:solidFill>
                    <a:srgbClr val="008080"/>
                  </a:solidFill>
                  <a:latin typeface="Britannic Bold"/>
                </a:rPr>
                <a:t>l’appel à </a:t>
              </a:r>
              <a:r>
                <a:rPr lang="fr-FR" sz="3200" b="1" dirty="0">
                  <a:solidFill>
                    <a:srgbClr val="008080"/>
                  </a:solidFill>
                  <a:latin typeface="Britannic Bold"/>
                </a:rPr>
                <a:t>projets </a:t>
              </a:r>
              <a:r>
                <a:rPr lang="fr-FR" sz="3200" b="1" dirty="0" err="1">
                  <a:solidFill>
                    <a:srgbClr val="008080"/>
                  </a:solidFill>
                  <a:latin typeface="Britannic Bold"/>
                </a:rPr>
                <a:t>NoWATT</a:t>
              </a:r>
              <a:endParaRPr lang="fr-FR" sz="3200" b="1" dirty="0">
                <a:solidFill>
                  <a:srgbClr val="008080"/>
                </a:solidFill>
                <a:latin typeface="Britannic Bold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AD5C83E-469E-48C8-91D7-534B1291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240" y="877144"/>
              <a:ext cx="4009759" cy="568049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08709A1B-2641-46DD-A1E4-6F4B35E7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960" y="893553"/>
              <a:ext cx="4185590" cy="5664083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74" y="6131630"/>
            <a:ext cx="2732426" cy="7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4"/>
          <p:cNvSpPr>
            <a:spLocks noGrp="1"/>
          </p:cNvSpPr>
          <p:nvPr>
            <p:ph idx="4294967295"/>
          </p:nvPr>
        </p:nvSpPr>
        <p:spPr bwMode="auto">
          <a:xfrm>
            <a:off x="539551" y="908050"/>
            <a:ext cx="10397738" cy="59499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basée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sur un </a:t>
            </a: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référentiel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d’auto-évaluation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open source et public, </a:t>
            </a: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comprenant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:</a:t>
            </a:r>
          </a:p>
          <a:p>
            <a:pPr marL="342900" lvl="1" indent="-342900" algn="ctr">
              <a:lnSpc>
                <a:spcPct val="120000"/>
              </a:lnSpc>
              <a:spcBef>
                <a:spcPts val="400"/>
              </a:spcBef>
              <a:defRPr/>
            </a:pPr>
            <a:r>
              <a:rPr sz="2400" b="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90 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points maximum </a:t>
            </a: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répartis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sz="24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selon</a:t>
            </a:r>
            <a:r>
              <a:rPr sz="24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fr-FR" sz="2400" b="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lvl="1" indent="-342900" algn="ctr">
              <a:lnSpc>
                <a:spcPct val="120000"/>
              </a:lnSpc>
              <a:spcBef>
                <a:spcPts val="400"/>
              </a:spcBef>
              <a:defRPr/>
            </a:pPr>
            <a:r>
              <a:rPr sz="2400" dirty="0" smtClean="0">
                <a:solidFill>
                  <a:srgbClr val="336699"/>
                </a:solidFill>
              </a:rPr>
              <a:t>7 </a:t>
            </a:r>
            <a:r>
              <a:rPr sz="2400" dirty="0" err="1">
                <a:solidFill>
                  <a:srgbClr val="336699"/>
                </a:solidFill>
              </a:rPr>
              <a:t>thèmes</a:t>
            </a:r>
            <a:r>
              <a:rPr sz="2400" dirty="0">
                <a:solidFill>
                  <a:srgbClr val="336699"/>
                </a:solidFill>
              </a:rPr>
              <a:t> et des </a:t>
            </a:r>
            <a:r>
              <a:rPr sz="2400" dirty="0" err="1">
                <a:solidFill>
                  <a:srgbClr val="336699"/>
                </a:solidFill>
              </a:rPr>
              <a:t>niveaux</a:t>
            </a:r>
            <a:r>
              <a:rPr sz="2400" dirty="0">
                <a:solidFill>
                  <a:srgbClr val="336699"/>
                </a:solidFill>
              </a:rPr>
              <a:t> </a:t>
            </a:r>
            <a:r>
              <a:rPr sz="2400" dirty="0" err="1">
                <a:solidFill>
                  <a:srgbClr val="336699"/>
                </a:solidFill>
              </a:rPr>
              <a:t>pré-requis</a:t>
            </a:r>
            <a:endParaRPr sz="2400" dirty="0">
              <a:solidFill>
                <a:srgbClr val="336699"/>
              </a:solidFill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>
              <a:buFont typeface="Arial" charset="0"/>
              <a:buNone/>
              <a:defRPr/>
            </a:pPr>
            <a:r>
              <a:rPr sz="2800" b="1" dirty="0"/>
              <a:t>                      </a:t>
            </a:r>
          </a:p>
          <a:p>
            <a:pPr>
              <a:buFont typeface="Arial" charset="0"/>
              <a:buNone/>
              <a:defRPr/>
            </a:pPr>
            <a:endParaRPr sz="2800" b="1" dirty="0"/>
          </a:p>
          <a:p>
            <a:pPr algn="ctr">
              <a:buFont typeface="Arial" charset="0"/>
              <a:buNone/>
              <a:defRPr/>
            </a:pPr>
            <a:endParaRPr sz="800" b="1" dirty="0"/>
          </a:p>
        </p:txBody>
      </p:sp>
      <p:pic>
        <p:nvPicPr>
          <p:cNvPr id="11" name="Image 37" descr="confort et sante COULEUR.gif"/>
          <p:cNvPicPr>
            <a:picLocks noChangeAspect="1"/>
          </p:cNvPicPr>
          <p:nvPr/>
        </p:nvPicPr>
        <p:blipFill>
          <a:blip r:embed="rId2" cstate="print"/>
          <a:srcRect t="11539"/>
          <a:stretch>
            <a:fillRect/>
          </a:stretch>
        </p:blipFill>
        <p:spPr bwMode="auto">
          <a:xfrm>
            <a:off x="8203159" y="4861449"/>
            <a:ext cx="1401763" cy="1239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Image 39" descr="eau COULEUR.gif"/>
          <p:cNvPicPr>
            <a:picLocks noChangeAspect="1"/>
          </p:cNvPicPr>
          <p:nvPr/>
        </p:nvPicPr>
        <p:blipFill>
          <a:blip r:embed="rId3" cstate="print"/>
          <a:srcRect t="11540"/>
          <a:stretch>
            <a:fillRect/>
          </a:stretch>
        </p:blipFill>
        <p:spPr bwMode="auto">
          <a:xfrm>
            <a:off x="6545809" y="4861449"/>
            <a:ext cx="1401763" cy="1239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Image 43" descr="gestion COULEU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866" y="2645715"/>
            <a:ext cx="6480175" cy="766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Image 45" descr="materiaux COULEUR.gif"/>
          <p:cNvPicPr>
            <a:picLocks noChangeAspect="1"/>
          </p:cNvPicPr>
          <p:nvPr/>
        </p:nvPicPr>
        <p:blipFill>
          <a:blip r:embed="rId5" cstate="print"/>
          <a:srcRect t="11540"/>
          <a:stretch>
            <a:fillRect/>
          </a:stretch>
        </p:blipFill>
        <p:spPr bwMode="auto">
          <a:xfrm>
            <a:off x="3305722" y="4861449"/>
            <a:ext cx="1411287" cy="1239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Image 25" descr="energie COULEUR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4509" y="4861449"/>
            <a:ext cx="1239838" cy="1239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Image 26" descr="social COULEUR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3866" y="3790302"/>
            <a:ext cx="6480175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Image 15" descr="TERRITOIRE COULEUR.gif"/>
          <p:cNvPicPr>
            <a:picLocks noChangeAspect="1"/>
          </p:cNvPicPr>
          <p:nvPr/>
        </p:nvPicPr>
        <p:blipFill>
          <a:blip r:embed="rId8" cstate="print"/>
          <a:srcRect t="12234"/>
          <a:stretch>
            <a:fillRect/>
          </a:stretch>
        </p:blipFill>
        <p:spPr bwMode="auto">
          <a:xfrm>
            <a:off x="1649959" y="4861449"/>
            <a:ext cx="1395413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Titre 2"/>
          <p:cNvSpPr>
            <a:spLocks noGrp="1"/>
          </p:cNvSpPr>
          <p:nvPr>
            <p:ph type="title" idx="4294967295"/>
          </p:nvPr>
        </p:nvSpPr>
        <p:spPr>
          <a:xfrm>
            <a:off x="-1" y="143346"/>
            <a:ext cx="10724225" cy="764704"/>
          </a:xfrm>
          <a:noFill/>
        </p:spPr>
        <p:txBody>
          <a:bodyPr>
            <a:normAutofit/>
          </a:bodyPr>
          <a:lstStyle/>
          <a:p>
            <a:pPr marL="719138" algn="l">
              <a:defRPr/>
            </a:pPr>
            <a:r>
              <a:rPr lang="fr-FR" sz="3200" b="1" cap="all" dirty="0" smtClean="0">
                <a:solidFill>
                  <a:srgbClr val="008080"/>
                </a:solidFill>
                <a:latin typeface="Britannic Bold"/>
                <a:ea typeface="+mn-ea"/>
                <a:cs typeface="+mn-cs"/>
              </a:rPr>
              <a:t>Démarche</a:t>
            </a:r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 </a:t>
            </a:r>
            <a:r>
              <a:rPr lang="fr-FR" sz="3200" b="1" cap="all" dirty="0" smtClean="0">
                <a:solidFill>
                  <a:srgbClr val="008080"/>
                </a:solidFill>
                <a:latin typeface="Britannic Bold"/>
                <a:ea typeface="+mn-ea"/>
                <a:cs typeface="+mn-cs"/>
              </a:rPr>
              <a:t>BDO – B</a:t>
            </a:r>
            <a:r>
              <a:rPr lang="fr-FR" sz="3200" b="1" dirty="0" smtClean="0">
                <a:solidFill>
                  <a:srgbClr val="008080"/>
                </a:solidFill>
                <a:latin typeface="Britannic Bold"/>
                <a:ea typeface="+mn-ea"/>
                <a:cs typeface="+mn-cs"/>
              </a:rPr>
              <a:t>âtiments Durables Occitanie</a:t>
            </a:r>
            <a:r>
              <a:rPr lang="fr-FR" sz="3200" b="1" cap="all" dirty="0" smtClean="0">
                <a:solidFill>
                  <a:srgbClr val="008080"/>
                </a:solidFill>
                <a:latin typeface="Britannic Bold"/>
                <a:ea typeface="+mn-ea"/>
                <a:cs typeface="+mn-cs"/>
              </a:rPr>
              <a:t> </a:t>
            </a:r>
            <a:endParaRPr lang="fr-FR" sz="3200" b="1" cap="all" dirty="0">
              <a:solidFill>
                <a:srgbClr val="008080"/>
              </a:solidFill>
              <a:latin typeface="Britannic Bold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43" y="6126926"/>
            <a:ext cx="2732426" cy="7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64" y="2343705"/>
            <a:ext cx="11816179" cy="4394446"/>
          </a:xfrm>
        </p:spPr>
        <p:txBody>
          <a:bodyPr>
            <a:normAutofit fontScale="92500" lnSpcReduction="20000"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L’impact de l’environnement sur la qualité des apprentissages</a:t>
            </a:r>
          </a:p>
          <a:p>
            <a:endParaRPr lang="fr-FR" sz="4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600" b="1" dirty="0" smtClean="0">
                <a:solidFill>
                  <a:srgbClr val="008080"/>
                </a:solidFill>
              </a:rPr>
              <a:t>Valérie ROUVERAND</a:t>
            </a:r>
          </a:p>
          <a:p>
            <a:r>
              <a:rPr lang="fr-FR" sz="3600" b="1" dirty="0" smtClean="0">
                <a:solidFill>
                  <a:srgbClr val="008080"/>
                </a:solidFill>
              </a:rPr>
              <a:t>Élue en charge de l’ANRU et la politique de la Ville </a:t>
            </a:r>
          </a:p>
          <a:p>
            <a:r>
              <a:rPr lang="fr-FR" sz="3600" b="1" dirty="0" smtClean="0">
                <a:solidFill>
                  <a:srgbClr val="008080"/>
                </a:solidFill>
              </a:rPr>
              <a:t>Agglomération  Nîmes Métropole</a:t>
            </a:r>
            <a:endParaRPr lang="fr-FR" sz="3600" dirty="0"/>
          </a:p>
          <a:p>
            <a:endParaRPr lang="fr-FR" dirty="0" smtClean="0"/>
          </a:p>
          <a:p>
            <a:r>
              <a:rPr lang="fr-FR" sz="1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Lundi 25 juin 2018</a:t>
            </a:r>
            <a:endParaRPr lang="fr-FR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8333" t="11424" r="6411" b="10626"/>
          <a:stretch/>
        </p:blipFill>
        <p:spPr>
          <a:xfrm>
            <a:off x="0" y="415332"/>
            <a:ext cx="11957538" cy="61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64" y="2343705"/>
            <a:ext cx="11816179" cy="4394446"/>
          </a:xfrm>
        </p:spPr>
        <p:txBody>
          <a:bodyPr>
            <a:normAutofit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cuisine de production : pourquoi ?</a:t>
            </a:r>
          </a:p>
          <a:p>
            <a:endParaRPr lang="fr-FR" sz="4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600" b="1" dirty="0" smtClean="0">
                <a:solidFill>
                  <a:srgbClr val="008080"/>
                </a:solidFill>
              </a:rPr>
              <a:t>Stéphane VEYRAT</a:t>
            </a:r>
          </a:p>
          <a:p>
            <a:r>
              <a:rPr lang="fr-FR" sz="3600" b="1" dirty="0" smtClean="0">
                <a:solidFill>
                  <a:srgbClr val="008080"/>
                </a:solidFill>
              </a:rPr>
              <a:t>Directeur de UN PLUS BIO </a:t>
            </a:r>
            <a:endParaRPr lang="fr-FR" sz="3600" dirty="0"/>
          </a:p>
          <a:p>
            <a:endParaRPr lang="fr-FR" dirty="0" smtClean="0"/>
          </a:p>
          <a:p>
            <a:r>
              <a:rPr lang="fr-FR" sz="1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Lundi 25 juin 2018</a:t>
            </a:r>
            <a:endParaRPr lang="fr-FR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80" y="4882718"/>
            <a:ext cx="1975282" cy="19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80" y="4882718"/>
            <a:ext cx="1975282" cy="19752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4" y="1345196"/>
            <a:ext cx="3513921" cy="52511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/>
          <a:stretch/>
        </p:blipFill>
        <p:spPr>
          <a:xfrm>
            <a:off x="4258336" y="3615005"/>
            <a:ext cx="4799293" cy="31737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r="14722" b="18143"/>
          <a:stretch/>
        </p:blipFill>
        <p:spPr>
          <a:xfrm>
            <a:off x="3642790" y="911268"/>
            <a:ext cx="5414839" cy="3444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108" y="99810"/>
            <a:ext cx="699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cap="all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Une Cuisine de production </a:t>
            </a:r>
            <a:r>
              <a:rPr lang="fr-FR" sz="2400" b="1" cap="all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…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14985" y="1420041"/>
            <a:ext cx="3194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Britannic Bold"/>
              </a:rPr>
              <a:t>Des préparations du </a:t>
            </a:r>
            <a:r>
              <a:rPr lang="fr-FR" sz="2000" b="1" dirty="0" smtClean="0">
                <a:solidFill>
                  <a:schemeClr val="bg1"/>
                </a:solidFill>
                <a:latin typeface="Britannic Bold"/>
              </a:rPr>
              <a:t>jour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0595" y="33794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  <a:latin typeface="Britannic Bold"/>
              </a:rPr>
              <a:t>D</a:t>
            </a:r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es </a:t>
            </a:r>
            <a:r>
              <a:rPr lang="fr-FR" b="1" dirty="0">
                <a:solidFill>
                  <a:srgbClr val="008080"/>
                </a:solidFill>
                <a:latin typeface="Britannic Bold"/>
              </a:rPr>
              <a:t>produits </a:t>
            </a:r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frais…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9417883" y="145081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Des </a:t>
            </a:r>
            <a:r>
              <a:rPr lang="fr-FR" b="1" dirty="0">
                <a:solidFill>
                  <a:srgbClr val="008080"/>
                </a:solidFill>
                <a:latin typeface="Britannic Bold"/>
              </a:rPr>
              <a:t>produits </a:t>
            </a:r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sains…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9251170" y="2633327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Moins de gaspillage ! …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3244" y="838474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  <a:latin typeface="Britannic Bold"/>
              </a:rPr>
              <a:t>Des </a:t>
            </a:r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plats appétissants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061" y="287862"/>
            <a:ext cx="10709429" cy="1079299"/>
          </a:xfrm>
        </p:spPr>
        <p:txBody>
          <a:bodyPr/>
          <a:lstStyle/>
          <a:p>
            <a:pPr algn="l"/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Le SIRP, c’est aussi…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601"/>
            <a:ext cx="12192000" cy="685800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358282" y="4767308"/>
            <a:ext cx="2157274" cy="1719327"/>
            <a:chOff x="1358282" y="4767308"/>
            <a:chExt cx="2157274" cy="1719327"/>
          </a:xfrm>
        </p:grpSpPr>
        <p:sp>
          <p:nvSpPr>
            <p:cNvPr id="7" name="ZoneTexte 6"/>
            <p:cNvSpPr txBox="1"/>
            <p:nvPr/>
          </p:nvSpPr>
          <p:spPr>
            <a:xfrm>
              <a:off x="1873188" y="6178858"/>
              <a:ext cx="1518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É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cole élémentaire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58282" y="4767308"/>
              <a:ext cx="2157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</a:rPr>
                <a:t>Espace périscolaire / Classe ULIS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7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80" y="4882718"/>
            <a:ext cx="1975282" cy="19752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500835" y="679428"/>
            <a:ext cx="9168384" cy="59984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9019" y="217763"/>
            <a:ext cx="979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cap="all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Une Cuisine de production…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31344" y="3074463"/>
            <a:ext cx="424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  <a:latin typeface="Britannic Bold"/>
              </a:rPr>
              <a:t>Des </a:t>
            </a:r>
            <a:r>
              <a:rPr lang="fr-FR" b="1" dirty="0">
                <a:solidFill>
                  <a:srgbClr val="008080"/>
                </a:solidFill>
                <a:latin typeface="Britannic Bold"/>
              </a:rPr>
              <a:t>approvisionnements réguliers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9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4"/>
          <a:stretch/>
        </p:blipFill>
        <p:spPr>
          <a:xfrm>
            <a:off x="1242873" y="707280"/>
            <a:ext cx="8608381" cy="60434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80" y="4882718"/>
            <a:ext cx="1975282" cy="1975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108" y="99810"/>
            <a:ext cx="699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cap="all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UN TEMPS DE </a:t>
            </a:r>
            <a:r>
              <a:rPr lang="fr-FR" sz="2400" b="1" cap="all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RESTAuRATION</a:t>
            </a:r>
            <a:r>
              <a:rPr lang="fr-FR" sz="2400" b="1" cap="all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 APAISÉ …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5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331062"/>
            <a:ext cx="11816179" cy="2682877"/>
          </a:xfrm>
        </p:spPr>
        <p:txBody>
          <a:bodyPr>
            <a:normAutofit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63781" y="3331062"/>
            <a:ext cx="11488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 </a:t>
            </a:r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44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Échange avec le public</a:t>
            </a:r>
            <a:endParaRPr lang="fr-FR" sz="4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47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948" t="13247" r="6155" b="9943"/>
          <a:stretch/>
        </p:blipFill>
        <p:spPr>
          <a:xfrm>
            <a:off x="0" y="211016"/>
            <a:ext cx="12259485" cy="61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331062"/>
            <a:ext cx="11816179" cy="2682877"/>
          </a:xfrm>
        </p:spPr>
        <p:txBody>
          <a:bodyPr>
            <a:normAutofit/>
          </a:bodyPr>
          <a:lstStyle/>
          <a:p>
            <a:endParaRPr lang="fr-FR" sz="4400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1562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63781" y="3331062"/>
            <a:ext cx="11488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</a:p>
          <a:p>
            <a:pPr algn="ctr"/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</a:p>
          <a:p>
            <a:pPr algn="ctr"/>
            <a:r>
              <a:rPr lang="fr-FR" sz="4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votre soutien </a:t>
            </a:r>
            <a:endParaRPr lang="fr-FR" sz="44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6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90" y="1741841"/>
            <a:ext cx="5149048" cy="38617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061" y="1"/>
            <a:ext cx="12123939" cy="701336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Le SIRP, c’est aussi la gestion d’…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6285390" y="1372509"/>
            <a:ext cx="419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</a:rPr>
              <a:t>Une  école élémentaire</a:t>
            </a:r>
            <a:endParaRPr lang="fr-FR" b="1" dirty="0">
              <a:solidFill>
                <a:srgbClr val="00808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" y="1037832"/>
            <a:ext cx="5471606" cy="3077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61" y="701337"/>
            <a:ext cx="233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</a:rPr>
              <a:t>Une  école </a:t>
            </a:r>
            <a:r>
              <a:rPr lang="fr-FR" b="1" dirty="0" smtClean="0">
                <a:solidFill>
                  <a:srgbClr val="008080"/>
                </a:solidFill>
              </a:rPr>
              <a:t>maternelle </a:t>
            </a:r>
            <a:endParaRPr lang="fr-FR" b="1" dirty="0">
              <a:solidFill>
                <a:srgbClr val="00808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68" y="4115610"/>
            <a:ext cx="4875360" cy="27423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78889" y="5974671"/>
            <a:ext cx="214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</a:rPr>
              <a:t>Une cantine </a:t>
            </a:r>
            <a:endParaRPr lang="fr-FR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9435" r="3417" b="6139"/>
          <a:stretch/>
        </p:blipFill>
        <p:spPr>
          <a:xfrm>
            <a:off x="6583862" y="3470346"/>
            <a:ext cx="4802820" cy="3328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22163" r="4990" b="24873"/>
          <a:stretch/>
        </p:blipFill>
        <p:spPr>
          <a:xfrm>
            <a:off x="5607319" y="701335"/>
            <a:ext cx="5779363" cy="26899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6252" r="12462" b="1800"/>
          <a:stretch/>
        </p:blipFill>
        <p:spPr>
          <a:xfrm>
            <a:off x="168676" y="1473693"/>
            <a:ext cx="5246703" cy="46698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9798" y="1553860"/>
            <a:ext cx="2699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47 ans !</a:t>
            </a:r>
            <a:endParaRPr lang="fr-FR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93644" y="2717199"/>
            <a:ext cx="25454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latin typeface="Arial Black" panose="020B0A04020102020204" pitchFamily="34" charset="0"/>
              </a:rPr>
              <a:t>63 ans !</a:t>
            </a:r>
          </a:p>
          <a:p>
            <a:pPr algn="ctr"/>
            <a:endParaRPr lang="fr-FR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1654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Les écoles de Quissac dans le temps…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19905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183"/>
            <a:ext cx="12192000" cy="987971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Aujourd’hui …..une école maternelle inadaptée… </a:t>
            </a:r>
            <a:endParaRPr lang="fr-FR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50" y="3501238"/>
            <a:ext cx="4810150" cy="26998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150"/>
            <a:ext cx="5637320" cy="317099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37321" y="1211122"/>
            <a:ext cx="593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8080"/>
                </a:solidFill>
              </a:rPr>
              <a:t>Une cour trop petite …</a:t>
            </a:r>
            <a:endParaRPr lang="fr-FR" sz="2400" b="1" dirty="0">
              <a:solidFill>
                <a:srgbClr val="00808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03106" y="2971288"/>
            <a:ext cx="408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8080"/>
                </a:solidFill>
              </a:rPr>
              <a:t>Un problème d’accessibilité …</a:t>
            </a:r>
            <a:endParaRPr lang="fr-FR" sz="2400" b="1" dirty="0">
              <a:solidFill>
                <a:srgbClr val="00808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4"/>
          <a:stretch/>
        </p:blipFill>
        <p:spPr>
          <a:xfrm>
            <a:off x="2364934" y="4158186"/>
            <a:ext cx="5184559" cy="26998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654" y="5138761"/>
            <a:ext cx="22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8080"/>
                </a:solidFill>
              </a:rPr>
              <a:t>Des locaux « éclatés »</a:t>
            </a:r>
            <a:endParaRPr lang="fr-FR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183"/>
            <a:ext cx="1200261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Des déplacements inappropriés … </a:t>
            </a:r>
            <a:endParaRPr lang="fr-FR" sz="3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/>
        </p:blipFill>
        <p:spPr>
          <a:xfrm>
            <a:off x="213539" y="1066289"/>
            <a:ext cx="6295505" cy="3940717"/>
          </a:xfrm>
          <a:prstGeom prst="rect">
            <a:avLst/>
          </a:prstGeom>
        </p:spPr>
      </p:pic>
      <p:pic>
        <p:nvPicPr>
          <p:cNvPr id="4" name="Picture 2" descr="E:\00001 A photos\20180619_080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95" y="3355759"/>
            <a:ext cx="6226205" cy="350224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22583" y="2851981"/>
            <a:ext cx="536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</a:rPr>
              <a:t>Salle périscolaire en temps  partagé avec la classe ULIS</a:t>
            </a:r>
          </a:p>
        </p:txBody>
      </p:sp>
    </p:spTree>
    <p:extLst>
      <p:ext uri="{BB962C8B-B14F-4D97-AF65-F5344CB8AC3E}">
        <p14:creationId xmlns:p14="http://schemas.microsoft.com/office/powerpoint/2010/main" val="35481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183"/>
            <a:ext cx="1200261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Une cuisine peu fonctionnelle… </a:t>
            </a:r>
            <a:endParaRPr lang="fr-FR" dirty="0"/>
          </a:p>
        </p:txBody>
      </p:sp>
      <p:pic>
        <p:nvPicPr>
          <p:cNvPr id="5122" name="Picture 2" descr="E:\00001 A photos\20180619_08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8288" y="3409174"/>
            <a:ext cx="6313712" cy="3551463"/>
          </a:xfrm>
          <a:prstGeom prst="rect">
            <a:avLst/>
          </a:prstGeom>
          <a:noFill/>
        </p:spPr>
      </p:pic>
      <p:pic>
        <p:nvPicPr>
          <p:cNvPr id="5123" name="Picture 3" descr="E:\00001 A photos\20180619_08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48" y="1163376"/>
            <a:ext cx="6414451" cy="360812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94080" y="1296380"/>
            <a:ext cx="653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Une salle bruyante…. Un équipement loué au traiteur….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331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00001 A photos\20171107_185003.jpg"/>
          <p:cNvPicPr>
            <a:picLocks noChangeAspect="1" noChangeArrowheads="1"/>
          </p:cNvPicPr>
          <p:nvPr/>
        </p:nvPicPr>
        <p:blipFill>
          <a:blip r:embed="rId2" cstate="print"/>
          <a:srcRect b="1639"/>
          <a:stretch>
            <a:fillRect/>
          </a:stretch>
        </p:blipFill>
        <p:spPr bwMode="auto">
          <a:xfrm>
            <a:off x="1932058" y="596145"/>
            <a:ext cx="8488292" cy="626185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18" y="6381589"/>
            <a:ext cx="6413862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Comité </a:t>
            </a:r>
            <a:r>
              <a:rPr lang="fr-FR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de pilotage </a:t>
            </a:r>
            <a:br>
              <a:rPr lang="fr-FR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endParaRPr lang="fr-FR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64" y="134480"/>
            <a:ext cx="749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8080"/>
                </a:solidFill>
                <a:latin typeface="Britannic Bold" panose="020B0903060703020204" pitchFamily="34" charset="0"/>
              </a:rPr>
              <a:t>Des mois de travail et de concertation…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666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524</Words>
  <Application>Microsoft Office PowerPoint</Application>
  <PresentationFormat>Grand écran</PresentationFormat>
  <Paragraphs>172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Aharoni</vt:lpstr>
      <vt:lpstr>Arial</vt:lpstr>
      <vt:lpstr>Arial Black</vt:lpstr>
      <vt:lpstr>Britannic Bold</vt:lpstr>
      <vt:lpstr>Calibri</vt:lpstr>
      <vt:lpstr>Calibri Light</vt:lpstr>
      <vt:lpstr>Wingdings</vt:lpstr>
      <vt:lpstr>Thème Office</vt:lpstr>
      <vt:lpstr>Présentation PowerPoint</vt:lpstr>
      <vt:lpstr>Qui est le SIRP du Coutach ?… </vt:lpstr>
      <vt:lpstr>Le SIRP, c’est aussi… </vt:lpstr>
      <vt:lpstr>Le SIRP, c’est aussi la gestion d’…</vt:lpstr>
      <vt:lpstr>Présentation PowerPoint</vt:lpstr>
      <vt:lpstr>Aujourd’hui …..une école maternelle inadaptée… </vt:lpstr>
      <vt:lpstr>Des déplacements inappropriés … </vt:lpstr>
      <vt:lpstr> Une cuisine peu fonctionnelle… </vt:lpstr>
      <vt:lpstr>Comité de pilotage  </vt:lpstr>
      <vt:lpstr>Des mois de travail et de concertation… </vt:lpstr>
      <vt:lpstr>Présentation PowerPoint</vt:lpstr>
      <vt:lpstr>Des partenariats en construction  financiers et techniques sur le long terme…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Démarche BDO – Bâtiments Durables Occitanie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Bandeau SIRP</dc:title>
  <dc:creator>Utilisateur</dc:creator>
  <cp:lastModifiedBy>Utilisateur</cp:lastModifiedBy>
  <cp:revision>87</cp:revision>
  <cp:lastPrinted>2018-06-25T15:40:37Z</cp:lastPrinted>
  <dcterms:created xsi:type="dcterms:W3CDTF">2018-06-19T03:52:19Z</dcterms:created>
  <dcterms:modified xsi:type="dcterms:W3CDTF">2018-06-25T19:54:11Z</dcterms:modified>
</cp:coreProperties>
</file>